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41"/>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40" r:id="rId23"/>
    <p:sldId id="5020" r:id="rId24"/>
    <p:sldId id="1893" r:id="rId25"/>
    <p:sldId id="1895" r:id="rId26"/>
    <p:sldId id="1913" r:id="rId27"/>
    <p:sldId id="4990" r:id="rId28"/>
    <p:sldId id="5027" r:id="rId29"/>
    <p:sldId id="1916" r:id="rId30"/>
    <p:sldId id="5028" r:id="rId31"/>
    <p:sldId id="5021" r:id="rId32"/>
    <p:sldId id="1888" r:id="rId33"/>
    <p:sldId id="1914" r:id="rId34"/>
    <p:sldId id="1921" r:id="rId35"/>
    <p:sldId id="1917" r:id="rId36"/>
    <p:sldId id="5029" r:id="rId37"/>
    <p:sldId id="5030" r:id="rId38"/>
    <p:sldId id="1954" r:id="rId39"/>
    <p:sldId id="1931" r:id="rId40"/>
    <p:sldId id="5036" r:id="rId41"/>
    <p:sldId id="1953" r:id="rId42"/>
    <p:sldId id="1904" r:id="rId43"/>
    <p:sldId id="4995" r:id="rId44"/>
    <p:sldId id="1906" r:id="rId45"/>
    <p:sldId id="4996" r:id="rId46"/>
    <p:sldId id="4997" r:id="rId47"/>
    <p:sldId id="5023" r:id="rId48"/>
    <p:sldId id="1924" r:id="rId49"/>
    <p:sldId id="5037" r:id="rId50"/>
    <p:sldId id="1932" r:id="rId51"/>
    <p:sldId id="1933" r:id="rId52"/>
    <p:sldId id="5024" r:id="rId53"/>
    <p:sldId id="386" r:id="rId54"/>
    <p:sldId id="295" r:id="rId55"/>
    <p:sldId id="4999" r:id="rId56"/>
    <p:sldId id="305" r:id="rId57"/>
    <p:sldId id="306" r:id="rId58"/>
    <p:sldId id="1475" r:id="rId59"/>
    <p:sldId id="1871" r:id="rId60"/>
    <p:sldId id="1462" r:id="rId61"/>
    <p:sldId id="1464" r:id="rId62"/>
    <p:sldId id="1501" r:id="rId63"/>
    <p:sldId id="1490" r:id="rId64"/>
    <p:sldId id="1488" r:id="rId65"/>
    <p:sldId id="5000" r:id="rId66"/>
    <p:sldId id="399" r:id="rId67"/>
    <p:sldId id="403" r:id="rId68"/>
    <p:sldId id="279" r:id="rId69"/>
    <p:sldId id="1417" r:id="rId70"/>
    <p:sldId id="637" r:id="rId71"/>
    <p:sldId id="272" r:id="rId72"/>
    <p:sldId id="273" r:id="rId73"/>
    <p:sldId id="267" r:id="rId74"/>
    <p:sldId id="1405" r:id="rId75"/>
    <p:sldId id="256" r:id="rId76"/>
    <p:sldId id="1487" r:id="rId77"/>
    <p:sldId id="1481" r:id="rId78"/>
    <p:sldId id="1482" r:id="rId79"/>
    <p:sldId id="1483" r:id="rId80"/>
    <p:sldId id="1484" r:id="rId81"/>
    <p:sldId id="1491" r:id="rId82"/>
    <p:sldId id="1500" r:id="rId83"/>
    <p:sldId id="1499" r:id="rId84"/>
    <p:sldId id="1503" r:id="rId85"/>
    <p:sldId id="1508" r:id="rId86"/>
    <p:sldId id="1878" r:id="rId87"/>
    <p:sldId id="1911" r:id="rId88"/>
    <p:sldId id="1912" r:id="rId89"/>
    <p:sldId id="5001" r:id="rId90"/>
    <p:sldId id="1956" r:id="rId91"/>
    <p:sldId id="1918" r:id="rId92"/>
    <p:sldId id="1884" r:id="rId93"/>
    <p:sldId id="1887" r:id="rId94"/>
    <p:sldId id="5002" r:id="rId95"/>
    <p:sldId id="1938" r:id="rId96"/>
    <p:sldId id="5003" r:id="rId97"/>
    <p:sldId id="1877" r:id="rId98"/>
    <p:sldId id="1909" r:id="rId99"/>
    <p:sldId id="5004" r:id="rId100"/>
    <p:sldId id="5005" r:id="rId101"/>
    <p:sldId id="1927" r:id="rId102"/>
    <p:sldId id="1928" r:id="rId103"/>
    <p:sldId id="5006" r:id="rId104"/>
    <p:sldId id="1992" r:id="rId105"/>
    <p:sldId id="1908" r:id="rId106"/>
    <p:sldId id="1935" r:id="rId107"/>
    <p:sldId id="1944" r:id="rId108"/>
    <p:sldId id="5007" r:id="rId109"/>
    <p:sldId id="5008" r:id="rId110"/>
    <p:sldId id="5009" r:id="rId111"/>
    <p:sldId id="5010" r:id="rId112"/>
    <p:sldId id="1919" r:id="rId113"/>
    <p:sldId id="1923" r:id="rId114"/>
    <p:sldId id="5011" r:id="rId115"/>
    <p:sldId id="1925" r:id="rId116"/>
    <p:sldId id="5012" r:id="rId117"/>
    <p:sldId id="1875" r:id="rId118"/>
    <p:sldId id="1882" r:id="rId119"/>
    <p:sldId id="5013" r:id="rId120"/>
    <p:sldId id="1874" r:id="rId121"/>
    <p:sldId id="1876" r:id="rId122"/>
    <p:sldId id="5015" r:id="rId123"/>
    <p:sldId id="4950" r:id="rId124"/>
    <p:sldId id="4946" r:id="rId125"/>
    <p:sldId id="5031" r:id="rId126"/>
    <p:sldId id="4926" r:id="rId127"/>
    <p:sldId id="4941" r:id="rId128"/>
    <p:sldId id="4928" r:id="rId129"/>
    <p:sldId id="4929" r:id="rId130"/>
    <p:sldId id="4930" r:id="rId131"/>
    <p:sldId id="4931" r:id="rId132"/>
    <p:sldId id="4932" r:id="rId133"/>
    <p:sldId id="4956" r:id="rId134"/>
    <p:sldId id="5032" r:id="rId135"/>
    <p:sldId id="5033" r:id="rId136"/>
    <p:sldId id="5035" r:id="rId137"/>
    <p:sldId id="5034" r:id="rId138"/>
    <p:sldId id="4953" r:id="rId139"/>
    <p:sldId id="303" r:id="rId1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 id="5040"/>
          </p14:sldIdLst>
        </p14:section>
        <p14:section name="1. Source Control" id="{E7362696-8C38-41FF-B1C7-717B23E746AA}">
          <p14:sldIdLst>
            <p14:sldId id="5020"/>
            <p14:sldId id="1893"/>
            <p14:sldId id="1895"/>
            <p14:sldId id="1913"/>
            <p14:sldId id="4990"/>
            <p14:sldId id="5027"/>
            <p14:sldId id="1916"/>
            <p14:sldId id="5028"/>
          </p14:sldIdLst>
        </p14:section>
        <p14:section name="2. 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3. Mobile DevOps" id="{81C50629-B62F-474E-8DAC-FBB865D636E4}">
          <p14:sldIdLst>
            <p14:sldId id="5023"/>
            <p14:sldId id="1924"/>
            <p14:sldId id="5037"/>
            <p14:sldId id="1932"/>
            <p14:sldId id="1933"/>
          </p14:sldIdLst>
        </p14:section>
        <p14:section name="4. 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Package Dependencies" id="{68BA60E9-B5CE-4305-98DC-9085C35E7655}">
          <p14:sldIdLst>
            <p14:sldId id="256"/>
            <p14:sldId id="1487"/>
            <p14:sldId id="1481"/>
            <p14:sldId id="1482"/>
            <p14:sldId id="1483"/>
            <p14:sldId id="1484"/>
            <p14:sldId id="1491"/>
            <p14:sldId id="1500"/>
            <p14:sldId id="1499"/>
            <p14:sldId id="1503"/>
            <p14:sldId id="1508"/>
          </p14:sldIdLst>
        </p14:section>
        <p14:section name="Deployment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Continuous Feedback" id="{FB60E457-9D33-4A94-A4CF-314403F5C4CA}">
          <p14:sldIdLst>
            <p14:sldId id="1875"/>
            <p14:sldId id="1882"/>
            <p14:sldId id="5013"/>
            <p14:sldId id="1874"/>
            <p14:sldId id="1876"/>
            <p14:sldId id="5015"/>
          </p14:sldIdLst>
        </p14:section>
        <p14:section name="AZ-400 Exam Review" id="{02140B16-C18C-457F-8C5F-EFD14DD43C62}">
          <p14:sldIdLst>
            <p14:sldId id="4950"/>
            <p14:sldId id="4946"/>
            <p14:sldId id="5031"/>
            <p14:sldId id="4926"/>
            <p14:sldId id="4941"/>
            <p14:sldId id="4928"/>
            <p14:sldId id="4929"/>
            <p14:sldId id="4930"/>
            <p14:sldId id="4931"/>
            <p14:sldId id="4932"/>
            <p14:sldId id="4956"/>
            <p14:sldId id="5032"/>
            <p14:sldId id="5033"/>
            <p14:sldId id="5035"/>
            <p14:sldId id="5034"/>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118" d="100"/>
          <a:sy n="118" d="100"/>
        </p:scale>
        <p:origin x="114" y="57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91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4/21/2020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4/21/2020 7:11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4/21/2020 7:11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4/21/2020 7:11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4/21/2020 7:11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4/21/2020 7:11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17215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4/21/2020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image" Target="../media/image148.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119</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28C9-CB74-45B7-A7C6-4911EC5BDC28}"/>
              </a:ext>
            </a:extLst>
          </p:cNvPr>
          <p:cNvSpPr>
            <a:spLocks noGrp="1"/>
          </p:cNvSpPr>
          <p:nvPr>
            <p:ph type="title"/>
          </p:nvPr>
        </p:nvSpPr>
        <p:spPr/>
        <p:txBody>
          <a:bodyPr/>
          <a:lstStyle/>
          <a:p>
            <a:r>
              <a:rPr lang="en-US" dirty="0"/>
              <a:t>  Digital Credentials by </a:t>
            </a:r>
            <a:r>
              <a:rPr lang="en-US" dirty="0" err="1"/>
              <a:t>Credly</a:t>
            </a:r>
            <a:r>
              <a:rPr lang="en-US" dirty="0"/>
              <a:t>/Acclaim</a:t>
            </a:r>
          </a:p>
        </p:txBody>
      </p:sp>
      <p:pic>
        <p:nvPicPr>
          <p:cNvPr id="3" name="Picture 2">
            <a:extLst>
              <a:ext uri="{FF2B5EF4-FFF2-40B4-BE49-F238E27FC236}">
                <a16:creationId xmlns:a16="http://schemas.microsoft.com/office/drawing/2014/main" id="{E59ABE19-DF9A-4B30-9C94-3C0D003E2D6F}"/>
              </a:ext>
            </a:extLst>
          </p:cNvPr>
          <p:cNvPicPr>
            <a:picLocks noChangeAspect="1"/>
          </p:cNvPicPr>
          <p:nvPr/>
        </p:nvPicPr>
        <p:blipFill>
          <a:blip r:embed="rId2"/>
          <a:stretch>
            <a:fillRect/>
          </a:stretch>
        </p:blipFill>
        <p:spPr>
          <a:xfrm>
            <a:off x="2225842" y="855433"/>
            <a:ext cx="4692316" cy="4214212"/>
          </a:xfrm>
          <a:prstGeom prst="rect">
            <a:avLst/>
          </a:prstGeom>
        </p:spPr>
      </p:pic>
    </p:spTree>
    <p:extLst>
      <p:ext uri="{BB962C8B-B14F-4D97-AF65-F5344CB8AC3E}">
        <p14:creationId xmlns:p14="http://schemas.microsoft.com/office/powerpoint/2010/main" val="122120273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The High-Level Process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Process is same both for pre-check and pre-exam</a:t>
            </a:r>
          </a:p>
          <a:p>
            <a:r>
              <a:rPr lang="en-US" dirty="0"/>
              <a:t>Download the </a:t>
            </a:r>
            <a:r>
              <a:rPr lang="en-US" dirty="0" err="1"/>
              <a:t>OnVUE</a:t>
            </a:r>
            <a:r>
              <a:rPr lang="en-US" dirty="0"/>
              <a:t> client (~100 MB)</a:t>
            </a:r>
          </a:p>
          <a:p>
            <a:r>
              <a:rPr lang="en-US" dirty="0"/>
              <a:t>System test: webcam, microphone, Internet speed</a:t>
            </a:r>
          </a:p>
          <a:p>
            <a:r>
              <a:rPr lang="en-US" dirty="0"/>
              <a:t>SMS to your cell phone to continue validation</a:t>
            </a:r>
          </a:p>
          <a:p>
            <a:r>
              <a:rPr lang="en-US" dirty="0"/>
              <a:t>Selfie</a:t>
            </a:r>
          </a:p>
          <a:p>
            <a:r>
              <a:rPr lang="en-US" dirty="0"/>
              <a:t>Front and back pics of your photo ID</a:t>
            </a:r>
          </a:p>
          <a:p>
            <a:r>
              <a:rPr lang="en-US" dirty="0"/>
              <a:t>4 pics of your exam room</a:t>
            </a:r>
          </a:p>
          <a:p>
            <a:endParaRPr lang="en-US" dirty="0"/>
          </a:p>
        </p:txBody>
      </p:sp>
    </p:spTree>
    <p:extLst>
      <p:ext uri="{BB962C8B-B14F-4D97-AF65-F5344CB8AC3E}">
        <p14:creationId xmlns:p14="http://schemas.microsoft.com/office/powerpoint/2010/main" val="156934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Pearson </a:t>
            </a:r>
            <a:r>
              <a:rPr lang="en-US" dirty="0" err="1"/>
              <a:t>OnVUE</a:t>
            </a:r>
            <a:endParaRPr lang="en-US" dirty="0"/>
          </a:p>
        </p:txBody>
      </p:sp>
      <p:pic>
        <p:nvPicPr>
          <p:cNvPr id="6" name="Picture 5">
            <a:extLst>
              <a:ext uri="{FF2B5EF4-FFF2-40B4-BE49-F238E27FC236}">
                <a16:creationId xmlns:a16="http://schemas.microsoft.com/office/drawing/2014/main" id="{F9C5104F-82CC-4549-B01B-3D8CF4E201D3}"/>
              </a:ext>
            </a:extLst>
          </p:cNvPr>
          <p:cNvPicPr>
            <a:picLocks noChangeAspect="1"/>
          </p:cNvPicPr>
          <p:nvPr/>
        </p:nvPicPr>
        <p:blipFill>
          <a:blip r:embed="rId2"/>
          <a:stretch>
            <a:fillRect/>
          </a:stretch>
        </p:blipFill>
        <p:spPr>
          <a:xfrm>
            <a:off x="245805" y="775411"/>
            <a:ext cx="4060643" cy="3738068"/>
          </a:xfrm>
          <a:prstGeom prst="rect">
            <a:avLst/>
          </a:prstGeom>
        </p:spPr>
      </p:pic>
      <p:pic>
        <p:nvPicPr>
          <p:cNvPr id="7" name="Picture 6">
            <a:extLst>
              <a:ext uri="{FF2B5EF4-FFF2-40B4-BE49-F238E27FC236}">
                <a16:creationId xmlns:a16="http://schemas.microsoft.com/office/drawing/2014/main" id="{90FAE0B9-4B34-41E9-B392-E66B91D92DCA}"/>
              </a:ext>
            </a:extLst>
          </p:cNvPr>
          <p:cNvPicPr>
            <a:picLocks noChangeAspect="1"/>
          </p:cNvPicPr>
          <p:nvPr/>
        </p:nvPicPr>
        <p:blipFill>
          <a:blip r:embed="rId3"/>
          <a:stretch>
            <a:fillRect/>
          </a:stretch>
        </p:blipFill>
        <p:spPr>
          <a:xfrm>
            <a:off x="4992331" y="775411"/>
            <a:ext cx="3435678" cy="3738069"/>
          </a:xfrm>
          <a:prstGeom prst="rect">
            <a:avLst/>
          </a:prstGeom>
        </p:spPr>
      </p:pic>
    </p:spTree>
    <p:extLst>
      <p:ext uri="{BB962C8B-B14F-4D97-AF65-F5344CB8AC3E}">
        <p14:creationId xmlns:p14="http://schemas.microsoft.com/office/powerpoint/2010/main" val="26904960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Online Testing Environment Tips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Charge your cell phone</a:t>
            </a:r>
          </a:p>
          <a:p>
            <a:r>
              <a:rPr lang="en-US" dirty="0"/>
              <a:t>Have your photo ID ready</a:t>
            </a:r>
          </a:p>
          <a:p>
            <a:r>
              <a:rPr lang="en-US" dirty="0"/>
              <a:t>Clear your desk (1 monitor) and your room as much as possible</a:t>
            </a:r>
          </a:p>
          <a:p>
            <a:r>
              <a:rPr lang="en-US" dirty="0"/>
              <a:t>Dump every process except your web browser (especially background processes)</a:t>
            </a:r>
          </a:p>
          <a:p>
            <a:r>
              <a:rPr lang="en-US" dirty="0"/>
              <a:t>Communicate with your housemates (no interruptions)</a:t>
            </a:r>
          </a:p>
          <a:p>
            <a:r>
              <a:rPr lang="en-US" dirty="0"/>
              <a:t>Take care of your bio break beforehand</a:t>
            </a:r>
          </a:p>
          <a:p>
            <a:r>
              <a:rPr lang="en-US" dirty="0"/>
              <a:t>Be mindful to keep your eyes forward and avoid fidgeting</a:t>
            </a:r>
          </a:p>
          <a:p>
            <a:endParaRPr lang="en-US" dirty="0"/>
          </a:p>
        </p:txBody>
      </p:sp>
    </p:spTree>
    <p:extLst>
      <p:ext uri="{BB962C8B-B14F-4D97-AF65-F5344CB8AC3E}">
        <p14:creationId xmlns:p14="http://schemas.microsoft.com/office/powerpoint/2010/main" val="41864582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3921073"/>
          </a:xfrm>
        </p:spPr>
        <p:txBody>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extension add --name azure-</a:t>
            </a:r>
            <a:r>
              <a:rPr lang="en-US" sz="1400" dirty="0" err="1">
                <a:latin typeface="Courier New" panose="02070309020205020404" pitchFamily="49" charset="0"/>
                <a:cs typeface="Courier New" panose="02070309020205020404" pitchFamily="49" charset="0"/>
              </a:rPr>
              <a:t>devops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login --organization https://dev.azure.com/contoso</a:t>
            </a:r>
          </a:p>
          <a:p>
            <a:r>
              <a:rPr lang="en-US" sz="1400" dirty="0">
                <a:latin typeface="Courier New" panose="02070309020205020404" pitchFamily="49" charset="0"/>
                <a:cs typeface="Courier New" panose="02070309020205020404" pitchFamily="49" charset="0"/>
              </a:rPr>
              <a:t>Token: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configure --defaults organization=https://dev.azure.com/contoso project=</a:t>
            </a:r>
            <a:r>
              <a:rPr lang="en-US" sz="1400" dirty="0" err="1">
                <a:latin typeface="Courier New" panose="02070309020205020404" pitchFamily="49" charset="0"/>
                <a:cs typeface="Courier New" panose="02070309020205020404" pitchFamily="49" charset="0"/>
              </a:rPr>
              <a:t>ContosoWebApp</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devops</a:t>
            </a:r>
            <a:r>
              <a:rPr lang="en-US" sz="1400" dirty="0">
                <a:latin typeface="Courier New" panose="02070309020205020404" pitchFamily="49" charset="0"/>
                <a:cs typeface="Courier New" panose="02070309020205020404" pitchFamily="49" charset="0"/>
              </a:rPr>
              <a:t> –h</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az</a:t>
            </a:r>
            <a:r>
              <a:rPr lang="en-US" sz="14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Accessing the Azure DevOps REST API with PowerShell</a:t>
            </a:r>
          </a:p>
        </p:txBody>
      </p:sp>
      <p:sp>
        <p:nvSpPr>
          <p:cNvPr id="6" name="Text Placeholder 5">
            <a:extLst>
              <a:ext uri="{FF2B5EF4-FFF2-40B4-BE49-F238E27FC236}">
                <a16:creationId xmlns:a16="http://schemas.microsoft.com/office/drawing/2014/main" id="{4394387B-7C0C-4E6D-8B46-B1D56674C48A}"/>
              </a:ext>
            </a:extLst>
          </p:cNvPr>
          <p:cNvSpPr>
            <a:spLocks noGrp="1"/>
          </p:cNvSpPr>
          <p:nvPr>
            <p:ph type="body" sz="quarter" idx="10"/>
          </p:nvPr>
        </p:nvSpPr>
        <p:spPr>
          <a:xfrm>
            <a:off x="343721" y="1237703"/>
            <a:ext cx="8456557" cy="3277147"/>
          </a:xfrm>
        </p:spPr>
        <p:txBody>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AzureDevOpsPAT</a:t>
            </a:r>
            <a:r>
              <a:rPr lang="en-US" sz="1400" dirty="0">
                <a:latin typeface="Courier New" panose="02070309020205020404" pitchFamily="49" charset="0"/>
                <a:cs typeface="Courier New" panose="02070309020205020404" pitchFamily="49" charset="0"/>
              </a:rPr>
              <a:t> = "ocd2rrtds7bj6mff6jcxjllmaaXXXXXXXXXXXXXXXXXXXXXXXX"</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OrganizationName</a:t>
            </a:r>
            <a:r>
              <a:rPr lang="en-US" sz="1400" dirty="0">
                <a:latin typeface="Courier New" panose="02070309020205020404" pitchFamily="49" charset="0"/>
                <a:cs typeface="Courier New" panose="02070309020205020404" pitchFamily="49" charset="0"/>
              </a:rPr>
              <a:t> = "DEMOXXXXXXXXXXXXXXX"</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AzureDevOpsAuthenicationHeader</a:t>
            </a:r>
            <a:r>
              <a:rPr lang="en-US" sz="1400" dirty="0">
                <a:latin typeface="Courier New" panose="02070309020205020404" pitchFamily="49" charset="0"/>
                <a:cs typeface="Courier New" panose="02070309020205020404" pitchFamily="49" charset="0"/>
              </a:rPr>
              <a:t> = @{Authorization = 'Basic ' + [Convert]::ToBase64String([</a:t>
            </a:r>
            <a:r>
              <a:rPr lang="en-US" sz="1400" dirty="0" err="1">
                <a:latin typeface="Courier New" panose="02070309020205020404" pitchFamily="49" charset="0"/>
                <a:cs typeface="Courier New" panose="02070309020205020404" pitchFamily="49" charset="0"/>
              </a:rPr>
              <a:t>Text.Encoding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ASCII.GetBytes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AzureDevOpsPAT</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UriOrga</a:t>
            </a:r>
            <a:r>
              <a:rPr lang="en-US" sz="1400" dirty="0">
                <a:latin typeface="Courier New" panose="02070309020205020404" pitchFamily="49" charset="0"/>
                <a:cs typeface="Courier New" panose="02070309020205020404" pitchFamily="49" charset="0"/>
              </a:rPr>
              <a:t> = "https://dev.azure.com/$($</a:t>
            </a:r>
            <a:r>
              <a:rPr lang="en-US" sz="1400" dirty="0" err="1">
                <a:latin typeface="Courier New" panose="02070309020205020404" pitchFamily="49" charset="0"/>
                <a:cs typeface="Courier New" panose="02070309020205020404" pitchFamily="49" charset="0"/>
              </a:rPr>
              <a:t>OrganizationName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uriAccount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UriOrga</a:t>
            </a:r>
            <a:r>
              <a:rPr lang="en-US" sz="1400" dirty="0">
                <a:latin typeface="Courier New" panose="02070309020205020404" pitchFamily="49" charset="0"/>
                <a:cs typeface="Courier New" panose="02070309020205020404" pitchFamily="49" charset="0"/>
              </a:rPr>
              <a:t> + "_</a:t>
            </a:r>
            <a:r>
              <a:rPr lang="en-US" sz="1400" dirty="0" err="1">
                <a:latin typeface="Courier New" panose="02070309020205020404" pitchFamily="49" charset="0"/>
                <a:cs typeface="Courier New" panose="02070309020205020404" pitchFamily="49" charset="0"/>
              </a:rPr>
              <a:t>apis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projects?api-version</a:t>
            </a:r>
            <a:r>
              <a:rPr lang="en-US" sz="1400" dirty="0">
                <a:latin typeface="Courier New" panose="02070309020205020404" pitchFamily="49" charset="0"/>
                <a:cs typeface="Courier New" panose="02070309020205020404" pitchFamily="49" charset="0"/>
              </a:rPr>
              <a:t>=5.1"</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Invoke-</a:t>
            </a:r>
            <a:r>
              <a:rPr lang="en-US" sz="1400" dirty="0" err="1">
                <a:latin typeface="Courier New" panose="02070309020205020404" pitchFamily="49" charset="0"/>
                <a:cs typeface="Courier New" panose="02070309020205020404" pitchFamily="49" charset="0"/>
              </a:rPr>
              <a:t>RestMethod</a:t>
            </a:r>
            <a:r>
              <a:rPr lang="en-US" sz="1400" dirty="0">
                <a:latin typeface="Courier New" panose="02070309020205020404" pitchFamily="49" charset="0"/>
                <a:cs typeface="Courier New" panose="02070309020205020404" pitchFamily="49" charset="0"/>
              </a:rPr>
              <a:t> -Uri $</a:t>
            </a:r>
            <a:r>
              <a:rPr lang="en-US" sz="1400" dirty="0" err="1">
                <a:latin typeface="Courier New" panose="02070309020205020404" pitchFamily="49" charset="0"/>
                <a:cs typeface="Courier New" panose="02070309020205020404" pitchFamily="49" charset="0"/>
              </a:rPr>
              <a:t>uriAccount</a:t>
            </a:r>
            <a:r>
              <a:rPr lang="en-US" sz="1400" dirty="0">
                <a:latin typeface="Courier New" panose="02070309020205020404" pitchFamily="49" charset="0"/>
                <a:cs typeface="Courier New" panose="02070309020205020404" pitchFamily="49" charset="0"/>
              </a:rPr>
              <a:t> -Method get -Headers $</a:t>
            </a:r>
            <a:r>
              <a:rPr lang="en-US" sz="1400" dirty="0" err="1">
                <a:latin typeface="Courier New" panose="02070309020205020404" pitchFamily="49" charset="0"/>
                <a:cs typeface="Courier New" panose="02070309020205020404" pitchFamily="49" charset="0"/>
              </a:rPr>
              <a:t>AzureDevOpsAuthenicationHeader</a:t>
            </a:r>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65718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DevOps and Azure DevOps</a:t>
            </a:r>
          </a:p>
          <a:p>
            <a:r>
              <a:rPr lang="en-US" dirty="0"/>
              <a:t>Source Code Control</a:t>
            </a:r>
          </a:p>
          <a:p>
            <a:r>
              <a:rPr lang="en-US" dirty="0"/>
              <a:t>Build infrastructure</a:t>
            </a:r>
          </a:p>
          <a:p>
            <a:r>
              <a:rPr lang="en-US" dirty="0"/>
              <a:t>Continuous integration pipelines</a:t>
            </a:r>
          </a:p>
          <a:p>
            <a:r>
              <a:rPr lang="en-US" dirty="0"/>
              <a:t>Application configuration and secrets</a:t>
            </a:r>
          </a:p>
          <a:p>
            <a:r>
              <a:rPr lang="en-US" dirty="0"/>
              <a:t>Mobile DevOps</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Release strategy</a:t>
            </a:r>
          </a:p>
          <a:p>
            <a:r>
              <a:rPr lang="en-US" dirty="0"/>
              <a:t>Dependency management</a:t>
            </a:r>
          </a:p>
          <a:p>
            <a:r>
              <a:rPr lang="en-US" dirty="0"/>
              <a:t>Infrastructure and configuration management</a:t>
            </a:r>
          </a:p>
          <a:p>
            <a:r>
              <a:rPr lang="en-US" dirty="0"/>
              <a:t>System feedback mechanisms</a:t>
            </a:r>
          </a:p>
          <a:p>
            <a:r>
              <a:rPr lang="en-US" dirty="0"/>
              <a:t>A-400 exam strategy</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59</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is scoped tightly to AZ-400 exam objectives</a:t>
            </a:r>
          </a:p>
          <a:p>
            <a:pPr lvl="1"/>
            <a:r>
              <a:rPr lang="en-US" dirty="0"/>
              <a:t>DevOps and Azure DevOps are enormous subjects</a:t>
            </a:r>
          </a:p>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 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This is a good reason to accelerate your exam prep!</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(sadly) to memorize some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7338</TotalTime>
  <Words>8303</Words>
  <Application>Microsoft Office PowerPoint</Application>
  <PresentationFormat>On-screen Show (16:9)</PresentationFormat>
  <Paragraphs>1019</Paragraphs>
  <Slides>136</Slides>
  <Notes>55</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136</vt:i4>
      </vt:variant>
    </vt:vector>
  </HeadingPairs>
  <TitlesOfParts>
    <vt:vector size="157"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Accessing the Azure DevOps REST API with PowerShell</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AZ-400 Item Types</vt:lpstr>
      <vt:lpstr> Multiple Choice</vt:lpstr>
      <vt:lpstr>  Digital Credentials by Credly/Acclaim</vt:lpstr>
      <vt:lpstr>Repeated Scenario</vt:lpstr>
      <vt:lpstr> Select and Place</vt:lpstr>
      <vt:lpstr> Build List and Reorder</vt:lpstr>
      <vt:lpstr> Active Screen/Fill in the Blank</vt:lpstr>
      <vt:lpstr> Case Study</vt:lpstr>
      <vt:lpstr> Performance-Based Lab</vt:lpstr>
      <vt:lpstr>Preparing for Online Testing</vt:lpstr>
      <vt:lpstr>The High-Level Process</vt:lpstr>
      <vt:lpstr>Pearson OnVUE</vt:lpstr>
      <vt:lpstr>Online Testing Environment Tips</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184</cp:revision>
  <dcterms:created xsi:type="dcterms:W3CDTF">2015-09-28T19:52:00Z</dcterms:created>
  <dcterms:modified xsi:type="dcterms:W3CDTF">2020-04-21T12:13:15Z</dcterms:modified>
</cp:coreProperties>
</file>